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753600" cy="73152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eague Spartan" panose="020B0604020202020204" charset="0"/>
      <p:regular r:id="rId22"/>
    </p:embeddedFont>
    <p:embeddedFont>
      <p:font typeface="Poppins Light" panose="020B0604020202020204" charset="0"/>
      <p:regular r:id="rId23"/>
    </p:embeddedFont>
    <p:embeddedFont>
      <p:font typeface="Poppins Light Bold" panose="020B0604020202020204" charset="0"/>
      <p:regular r:id="rId24"/>
    </p:embeddedFont>
    <p:embeddedFont>
      <p:font typeface="Poppins Medium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81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7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1520" y="721995"/>
            <a:ext cx="6929015" cy="28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800" spc="89">
                <a:solidFill>
                  <a:srgbClr val="FFFFFF"/>
                </a:solidFill>
                <a:latin typeface="Poppins Medium Bold"/>
              </a:rPr>
              <a:t>April 11, 2020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14593" y="6066113"/>
            <a:ext cx="6929015" cy="52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1600" spc="224">
                <a:solidFill>
                  <a:srgbClr val="FFFFFF"/>
                </a:solidFill>
                <a:latin typeface="Poppins Light"/>
              </a:rPr>
              <a:t>BY JAZ VICCARRO, DATA SCIENTIST, DEMOGRAPHER, MUSICIAN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20756" y="2118957"/>
            <a:ext cx="8312089" cy="3077286"/>
            <a:chOff x="0" y="0"/>
            <a:chExt cx="11082785" cy="4103048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1082785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-44">
                  <a:solidFill>
                    <a:srgbClr val="00E091"/>
                  </a:solidFill>
                  <a:latin typeface="Poppins Bold Bold Italics"/>
                </a:rPr>
                <a:t>FEELME™ MUSIC&amp;MOOD APP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52618"/>
              <a:ext cx="11082785" cy="904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9"/>
                </a:lnSpc>
              </a:pPr>
              <a:r>
                <a:rPr lang="en-US" sz="4499" spc="-44">
                  <a:solidFill>
                    <a:srgbClr val="00E091">
                      <a:alpha val="69804"/>
                    </a:srgbClr>
                  </a:solidFill>
                  <a:latin typeface="Poppins Bold Bold Italics"/>
                </a:rPr>
                <a:t>FEELME™ MUSIC&amp;MOOD APP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55080"/>
              <a:ext cx="11082785" cy="904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9"/>
                </a:lnSpc>
              </a:pPr>
              <a:r>
                <a:rPr lang="en-US" sz="4499" spc="-44">
                  <a:solidFill>
                    <a:srgbClr val="00E091">
                      <a:alpha val="40000"/>
                    </a:srgbClr>
                  </a:solidFill>
                  <a:latin typeface="Poppins Bold Bold Italics"/>
                </a:rPr>
                <a:t>FEELME™ MUSIC&amp;MOOD APP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198173"/>
              <a:ext cx="11082785" cy="904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9"/>
                </a:lnSpc>
              </a:pPr>
              <a:r>
                <a:rPr lang="en-US" sz="4499" spc="-44">
                  <a:solidFill>
                    <a:srgbClr val="00E091">
                      <a:alpha val="9804"/>
                    </a:srgbClr>
                  </a:solidFill>
                  <a:latin typeface="Poppins Bold Bold Italics"/>
                </a:rPr>
                <a:t>FEELME™ MUSIC&amp;MOOD APP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83132" t="34123" r="6071" b="36678"/>
          <a:stretch>
            <a:fillRect/>
          </a:stretch>
        </p:blipFill>
        <p:spPr>
          <a:xfrm>
            <a:off x="8373600" y="731520"/>
            <a:ext cx="648480" cy="1490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l="83132" t="34123" r="6071" b="36678"/>
          <a:stretch>
            <a:fillRect/>
          </a:stretch>
        </p:blipFill>
        <p:spPr>
          <a:xfrm>
            <a:off x="731520" y="6444087"/>
            <a:ext cx="648480" cy="1490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4411" y="1650972"/>
            <a:ext cx="7766576" cy="516321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45198" y="0"/>
            <a:ext cx="10506993" cy="2113499"/>
            <a:chOff x="0" y="0"/>
            <a:chExt cx="14009324" cy="2817999"/>
          </a:xfrm>
        </p:grpSpPr>
        <p:sp>
          <p:nvSpPr>
            <p:cNvPr id="4" name="TextBox 4"/>
            <p:cNvSpPr txBox="1"/>
            <p:nvPr/>
          </p:nvSpPr>
          <p:spPr>
            <a:xfrm>
              <a:off x="0" y="247650"/>
              <a:ext cx="14009324" cy="1885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975"/>
                </a:lnSpc>
              </a:pPr>
              <a:r>
                <a:rPr lang="en-US" sz="10500" spc="-525">
                  <a:solidFill>
                    <a:srgbClr val="000000"/>
                  </a:solidFill>
                  <a:latin typeface="League Spartan"/>
                </a:rPr>
                <a:t>StreamingData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30319"/>
              <a:ext cx="14009324" cy="487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88335" y="1010051"/>
            <a:ext cx="6071504" cy="529509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25155" y="82079"/>
            <a:ext cx="3971631" cy="6501601"/>
            <a:chOff x="0" y="0"/>
            <a:chExt cx="5295508" cy="8668801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5295508" cy="2043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33"/>
                </a:lnSpc>
              </a:pPr>
              <a:r>
                <a:rPr lang="en-US" sz="5028" spc="-50">
                  <a:solidFill>
                    <a:srgbClr val="182722"/>
                  </a:solidFill>
                  <a:latin typeface="Poppins Bold Bold Italics"/>
                </a:rPr>
                <a:t>Audio Features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208471"/>
              <a:ext cx="5295508" cy="2043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33"/>
                </a:lnSpc>
              </a:pPr>
              <a:r>
                <a:rPr lang="en-US" sz="5028" spc="-50">
                  <a:solidFill>
                    <a:srgbClr val="182722">
                      <a:alpha val="69804"/>
                    </a:srgbClr>
                  </a:solidFill>
                  <a:latin typeface="Poppins Bold Bold Italics"/>
                </a:rPr>
                <a:t>Audio Features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416941"/>
              <a:ext cx="5295508" cy="2043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33"/>
                </a:lnSpc>
              </a:pPr>
              <a:r>
                <a:rPr lang="en-US" sz="5028" spc="-50">
                  <a:solidFill>
                    <a:srgbClr val="182722">
                      <a:alpha val="40000"/>
                    </a:srgbClr>
                  </a:solidFill>
                  <a:latin typeface="Poppins Bold Bold Italics"/>
                </a:rPr>
                <a:t>Audio Features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625412"/>
              <a:ext cx="5295508" cy="2043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33"/>
                </a:lnSpc>
              </a:pPr>
              <a:r>
                <a:rPr lang="en-US" sz="5028" spc="-50">
                  <a:solidFill>
                    <a:srgbClr val="182722">
                      <a:alpha val="9804"/>
                    </a:srgbClr>
                  </a:solidFill>
                  <a:latin typeface="Poppins Bold Bold Italics"/>
                </a:rPr>
                <a:t>Audio Features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5155" y="82079"/>
            <a:ext cx="3971631" cy="6501601"/>
            <a:chOff x="0" y="0"/>
            <a:chExt cx="5295508" cy="8668801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5295508" cy="2043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33"/>
                </a:lnSpc>
              </a:pPr>
              <a:r>
                <a:rPr lang="en-US" sz="5028" spc="-50">
                  <a:solidFill>
                    <a:srgbClr val="182722"/>
                  </a:solidFill>
                  <a:latin typeface="Poppins Bold Bold Italics"/>
                </a:rPr>
                <a:t>Audio Features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08471"/>
              <a:ext cx="5295508" cy="2043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33"/>
                </a:lnSpc>
              </a:pPr>
              <a:r>
                <a:rPr lang="en-US" sz="5028" spc="-50">
                  <a:solidFill>
                    <a:srgbClr val="182722">
                      <a:alpha val="69804"/>
                    </a:srgbClr>
                  </a:solidFill>
                  <a:latin typeface="Poppins Bold Bold Italics"/>
                </a:rPr>
                <a:t>Audio Features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416941"/>
              <a:ext cx="5295508" cy="2043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33"/>
                </a:lnSpc>
              </a:pPr>
              <a:r>
                <a:rPr lang="en-US" sz="5028" spc="-50">
                  <a:solidFill>
                    <a:srgbClr val="182722">
                      <a:alpha val="40000"/>
                    </a:srgbClr>
                  </a:solidFill>
                  <a:latin typeface="Poppins Bold Bold Italics"/>
                </a:rPr>
                <a:t>Audio Features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625412"/>
              <a:ext cx="5295508" cy="2043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33"/>
                </a:lnSpc>
              </a:pPr>
              <a:r>
                <a:rPr lang="en-US" sz="5028" spc="-50">
                  <a:solidFill>
                    <a:srgbClr val="182722">
                      <a:alpha val="9804"/>
                    </a:srgbClr>
                  </a:solidFill>
                  <a:latin typeface="Poppins Bold Bold Italics"/>
                </a:rPr>
                <a:t>Audio Features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918690" y="1394003"/>
            <a:ext cx="7644391" cy="45271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1520" y="0"/>
            <a:ext cx="10241280" cy="614476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83671"/>
            <a:ext cx="5127131" cy="7482542"/>
          </a:xfrm>
          <a:prstGeom prst="rect">
            <a:avLst/>
          </a:prstGeom>
          <a:solidFill>
            <a:srgbClr val="182722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83132" t="34123" r="6071" b="36678"/>
          <a:stretch>
            <a:fillRect/>
          </a:stretch>
        </p:blipFill>
        <p:spPr>
          <a:xfrm>
            <a:off x="731520" y="6438853"/>
            <a:ext cx="629998" cy="1448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83132" t="34123" r="6071" b="36678"/>
          <a:stretch>
            <a:fillRect/>
          </a:stretch>
        </p:blipFill>
        <p:spPr>
          <a:xfrm>
            <a:off x="8392082" y="748075"/>
            <a:ext cx="629998" cy="14482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328094" y="5566609"/>
            <a:ext cx="3693986" cy="1017071"/>
            <a:chOff x="0" y="0"/>
            <a:chExt cx="4925314" cy="135609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4925314" cy="568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46096"/>
              <a:ext cx="4904641" cy="409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84586" y="1967438"/>
            <a:ext cx="5784428" cy="3380324"/>
            <a:chOff x="0" y="0"/>
            <a:chExt cx="7712571" cy="450709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47650"/>
              <a:ext cx="7712571" cy="3575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975"/>
                </a:lnSpc>
              </a:pPr>
              <a:r>
                <a:rPr lang="en-US" sz="10500" spc="-525">
                  <a:solidFill>
                    <a:srgbClr val="FFFFFF"/>
                  </a:solidFill>
                  <a:latin typeface="League Spartan"/>
                </a:rPr>
                <a:t>Machine Learning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019419"/>
              <a:ext cx="7712571" cy="487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713174" y="-138396"/>
            <a:ext cx="10241280" cy="614476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-83671"/>
            <a:ext cx="5127131" cy="7482542"/>
          </a:xfrm>
          <a:prstGeom prst="rect">
            <a:avLst/>
          </a:prstGeom>
          <a:solidFill>
            <a:srgbClr val="182722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83132" t="34123" r="6071" b="36678"/>
          <a:stretch>
            <a:fillRect/>
          </a:stretch>
        </p:blipFill>
        <p:spPr>
          <a:xfrm>
            <a:off x="731520" y="6438853"/>
            <a:ext cx="629998" cy="1448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83132" t="34123" r="6071" b="36678"/>
          <a:stretch>
            <a:fillRect/>
          </a:stretch>
        </p:blipFill>
        <p:spPr>
          <a:xfrm>
            <a:off x="8392082" y="748075"/>
            <a:ext cx="629998" cy="14482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43999"/>
          </a:blip>
          <a:srcRect/>
          <a:stretch>
            <a:fillRect/>
          </a:stretch>
        </p:blipFill>
        <p:spPr>
          <a:xfrm>
            <a:off x="5127131" y="-83671"/>
            <a:ext cx="8290560" cy="55494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32999"/>
          </a:blip>
          <a:srcRect/>
          <a:stretch>
            <a:fillRect/>
          </a:stretch>
        </p:blipFill>
        <p:spPr>
          <a:xfrm>
            <a:off x="3901773" y="-1470503"/>
            <a:ext cx="6546627" cy="981380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5328094" y="5566609"/>
            <a:ext cx="3693986" cy="1017071"/>
            <a:chOff x="0" y="0"/>
            <a:chExt cx="4925314" cy="1356094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4925314" cy="568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46096"/>
              <a:ext cx="4904641" cy="409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1520" y="820488"/>
            <a:ext cx="5784428" cy="2113499"/>
            <a:chOff x="0" y="0"/>
            <a:chExt cx="7712571" cy="281799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47650"/>
              <a:ext cx="7712571" cy="1885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975"/>
                </a:lnSpc>
              </a:pPr>
              <a:r>
                <a:rPr lang="en-US" sz="10500" spc="-525">
                  <a:solidFill>
                    <a:srgbClr val="FFFFFF"/>
                  </a:solidFill>
                  <a:latin typeface="League Spartan"/>
                </a:rPr>
                <a:t>KMeans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330319"/>
              <a:ext cx="7712571" cy="487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51623" y="4325354"/>
            <a:ext cx="6506703" cy="2113499"/>
            <a:chOff x="0" y="0"/>
            <a:chExt cx="8675604" cy="281799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247650"/>
              <a:ext cx="8675604" cy="1885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975"/>
                </a:lnSpc>
              </a:pPr>
              <a:r>
                <a:rPr lang="en-US" sz="10500" spc="-525">
                  <a:solidFill>
                    <a:srgbClr val="FFFFFF"/>
                  </a:solidFill>
                  <a:latin typeface="League Spartan"/>
                </a:rPr>
                <a:t>DBSCAN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330319"/>
              <a:ext cx="8675604" cy="487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2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31520" y="2600850"/>
            <a:ext cx="5784428" cy="2113499"/>
            <a:chOff x="0" y="0"/>
            <a:chExt cx="7712571" cy="281799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247650"/>
              <a:ext cx="7712571" cy="1885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975"/>
                </a:lnSpc>
              </a:pPr>
              <a:r>
                <a:rPr lang="en-US" sz="10500" spc="-525">
                  <a:solidFill>
                    <a:srgbClr val="FFFFFF"/>
                  </a:solidFill>
                  <a:latin typeface="League Spartan"/>
                </a:rPr>
                <a:t>vs.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330319"/>
              <a:ext cx="7712571" cy="487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5199" y="370993"/>
            <a:ext cx="7543815" cy="4647149"/>
            <a:chOff x="0" y="0"/>
            <a:chExt cx="10058420" cy="6196199"/>
          </a:xfrm>
        </p:grpSpPr>
        <p:sp>
          <p:nvSpPr>
            <p:cNvPr id="3" name="TextBox 3"/>
            <p:cNvSpPr txBox="1"/>
            <p:nvPr/>
          </p:nvSpPr>
          <p:spPr>
            <a:xfrm>
              <a:off x="0" y="247650"/>
              <a:ext cx="10058420" cy="5264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75"/>
                </a:lnSpc>
              </a:pPr>
              <a:r>
                <a:rPr lang="en-US" sz="10500" spc="-525">
                  <a:solidFill>
                    <a:srgbClr val="000000"/>
                  </a:solidFill>
                  <a:latin typeface="League Spartan"/>
                </a:rPr>
                <a:t>NLP </a:t>
              </a:r>
            </a:p>
            <a:p>
              <a:pPr>
                <a:lnSpc>
                  <a:spcPts val="9975"/>
                </a:lnSpc>
              </a:pPr>
              <a:r>
                <a:rPr lang="en-US" sz="10500" spc="-525">
                  <a:solidFill>
                    <a:srgbClr val="000000"/>
                  </a:solidFill>
                  <a:latin typeface="League Spartan"/>
                </a:rPr>
                <a:t>&amp;</a:t>
              </a:r>
            </a:p>
            <a:p>
              <a:pPr algn="l">
                <a:lnSpc>
                  <a:spcPts val="9975"/>
                </a:lnSpc>
              </a:pPr>
              <a:r>
                <a:rPr lang="en-US" sz="10500" spc="-525">
                  <a:solidFill>
                    <a:srgbClr val="000000"/>
                  </a:solidFill>
                  <a:latin typeface="League Spartan"/>
                </a:rPr>
                <a:t>Sentiment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708519"/>
              <a:ext cx="10058420" cy="487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2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9000"/>
          </a:blip>
          <a:srcRect l="54" r="54"/>
          <a:stretch>
            <a:fillRect/>
          </a:stretch>
        </p:blipFill>
        <p:spPr>
          <a:xfrm>
            <a:off x="4608262" y="2694567"/>
            <a:ext cx="5976146" cy="58521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29000"/>
          </a:blip>
          <a:srcRect/>
          <a:stretch>
            <a:fillRect/>
          </a:stretch>
        </p:blipFill>
        <p:spPr>
          <a:xfrm>
            <a:off x="-21703" y="4518846"/>
            <a:ext cx="5852160" cy="58521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24000"/>
          </a:blip>
          <a:srcRect/>
          <a:stretch>
            <a:fillRect/>
          </a:stretch>
        </p:blipFill>
        <p:spPr>
          <a:xfrm>
            <a:off x="-262021" y="4368709"/>
            <a:ext cx="9740567" cy="344513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5109" b="2510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23000"/>
          </a:blip>
          <a:srcRect/>
          <a:stretch>
            <a:fillRect/>
          </a:stretch>
        </p:blipFill>
        <p:spPr>
          <a:xfrm>
            <a:off x="-3956999" y="3592485"/>
            <a:ext cx="9848453" cy="74454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34000"/>
          </a:blip>
          <a:srcRect/>
          <a:stretch>
            <a:fillRect/>
          </a:stretch>
        </p:blipFill>
        <p:spPr>
          <a:xfrm>
            <a:off x="-3068191" y="3815019"/>
            <a:ext cx="6611532" cy="661153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6278" y="0"/>
            <a:ext cx="6914127" cy="7068973"/>
            <a:chOff x="0" y="0"/>
            <a:chExt cx="9218836" cy="9425298"/>
          </a:xfrm>
        </p:grpSpPr>
        <p:sp>
          <p:nvSpPr>
            <p:cNvPr id="5" name="TextBox 5"/>
            <p:cNvSpPr txBox="1"/>
            <p:nvPr/>
          </p:nvSpPr>
          <p:spPr>
            <a:xfrm>
              <a:off x="0" y="285750"/>
              <a:ext cx="9218836" cy="8321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923"/>
                </a:lnSpc>
              </a:pPr>
              <a:r>
                <a:rPr lang="en-US" sz="12550" spc="-627">
                  <a:solidFill>
                    <a:srgbClr val="FFFFFF"/>
                  </a:solidFill>
                  <a:latin typeface="League Spartan"/>
                </a:rPr>
                <a:t>ISSUES</a:t>
              </a:r>
            </a:p>
            <a:p>
              <a:pPr>
                <a:lnSpc>
                  <a:spcPts val="11923"/>
                </a:lnSpc>
              </a:pPr>
              <a:r>
                <a:rPr lang="en-US" sz="12550" spc="-627">
                  <a:solidFill>
                    <a:srgbClr val="FFFFFF"/>
                  </a:solidFill>
                  <a:latin typeface="League Spartan"/>
                </a:rPr>
                <a:t>&amp;</a:t>
              </a:r>
            </a:p>
            <a:p>
              <a:pPr algn="l">
                <a:lnSpc>
                  <a:spcPts val="11923"/>
                </a:lnSpc>
              </a:pPr>
              <a:r>
                <a:rPr lang="en-US" sz="12550" spc="-627">
                  <a:solidFill>
                    <a:srgbClr val="FFFFFF"/>
                  </a:solidFill>
                  <a:latin typeface="League Spartan"/>
                </a:rPr>
                <a:t>NEXT STEPS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827044"/>
              <a:ext cx="9218836" cy="59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1520" y="2119787"/>
            <a:ext cx="4623283" cy="3075626"/>
            <a:chOff x="0" y="0"/>
            <a:chExt cx="6164378" cy="410083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6164378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-44">
                  <a:solidFill>
                    <a:srgbClr val="182722"/>
                  </a:solidFill>
                  <a:latin typeface="Poppins Bold Bold Italics"/>
                </a:rPr>
                <a:t>Talking Points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62145"/>
              <a:ext cx="6164378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-44">
                  <a:solidFill>
                    <a:srgbClr val="182722">
                      <a:alpha val="69804"/>
                    </a:srgbClr>
                  </a:solidFill>
                  <a:latin typeface="Poppins Bold Bold Italics"/>
                </a:rPr>
                <a:t>Talking Points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124290"/>
              <a:ext cx="6164378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-44">
                  <a:solidFill>
                    <a:srgbClr val="182722">
                      <a:alpha val="40000"/>
                    </a:srgbClr>
                  </a:solidFill>
                  <a:latin typeface="Poppins Bold Bold Italics"/>
                </a:rPr>
                <a:t>Talking Points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186435"/>
              <a:ext cx="6164378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-44">
                  <a:solidFill>
                    <a:srgbClr val="182722">
                      <a:alpha val="9804"/>
                    </a:srgbClr>
                  </a:solidFill>
                  <a:latin typeface="Poppins Bold Bold Italics"/>
                </a:rPr>
                <a:t>Talking Points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5851407" y="-103593"/>
            <a:ext cx="3902193" cy="7522386"/>
          </a:xfrm>
          <a:prstGeom prst="rect">
            <a:avLst/>
          </a:prstGeom>
          <a:solidFill>
            <a:srgbClr val="182722"/>
          </a:solidFill>
        </p:spPr>
      </p:sp>
      <p:grpSp>
        <p:nvGrpSpPr>
          <p:cNvPr id="8" name="Group 8"/>
          <p:cNvGrpSpPr/>
          <p:nvPr/>
        </p:nvGrpSpPr>
        <p:grpSpPr>
          <a:xfrm>
            <a:off x="5962688" y="2424525"/>
            <a:ext cx="3679630" cy="2762469"/>
            <a:chOff x="0" y="0"/>
            <a:chExt cx="4906173" cy="3683292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4906173" cy="568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 spc="140">
                  <a:solidFill>
                    <a:srgbClr val="FFFFFF"/>
                  </a:solidFill>
                  <a:latin typeface="Poppins Bold Italics"/>
                </a:rPr>
                <a:t>DISCUSSION FLOW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04227"/>
              <a:ext cx="4906173" cy="2679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1800" spc="18">
                  <a:solidFill>
                    <a:srgbClr val="FFFFFF"/>
                  </a:solidFill>
                  <a:latin typeface="Poppins Light"/>
                </a:rPr>
                <a:t>Mission/Background</a:t>
              </a:r>
            </a:p>
            <a:p>
              <a:pPr algn="ctr">
                <a:lnSpc>
                  <a:spcPts val="2700"/>
                </a:lnSpc>
              </a:pPr>
              <a:r>
                <a:rPr lang="en-US" sz="1800" spc="18">
                  <a:solidFill>
                    <a:srgbClr val="FFFFFF"/>
                  </a:solidFill>
                  <a:latin typeface="Poppins Light"/>
                </a:rPr>
                <a:t>Problem Statement</a:t>
              </a:r>
            </a:p>
            <a:p>
              <a:pPr algn="ctr">
                <a:lnSpc>
                  <a:spcPts val="2700"/>
                </a:lnSpc>
              </a:pPr>
              <a:r>
                <a:rPr lang="en-US" sz="1800" spc="18">
                  <a:solidFill>
                    <a:srgbClr val="FFFFFF"/>
                  </a:solidFill>
                  <a:latin typeface="Poppins Light"/>
                </a:rPr>
                <a:t>Analysis</a:t>
              </a:r>
            </a:p>
            <a:p>
              <a:pPr algn="ctr">
                <a:lnSpc>
                  <a:spcPts val="2700"/>
                </a:lnSpc>
              </a:pPr>
              <a:r>
                <a:rPr lang="en-US" sz="1800" spc="18">
                  <a:solidFill>
                    <a:srgbClr val="FFFFFF"/>
                  </a:solidFill>
                  <a:latin typeface="Poppins Light"/>
                </a:rPr>
                <a:t>Machine Learning Insights</a:t>
              </a:r>
            </a:p>
            <a:p>
              <a:pPr algn="ctr">
                <a:lnSpc>
                  <a:spcPts val="2700"/>
                </a:lnSpc>
              </a:pPr>
              <a:r>
                <a:rPr lang="en-US" sz="1800" spc="18">
                  <a:solidFill>
                    <a:srgbClr val="FFFFFF"/>
                  </a:solidFill>
                  <a:latin typeface="Poppins Light"/>
                </a:rPr>
                <a:t>Future State</a:t>
              </a:r>
            </a:p>
            <a:p>
              <a:pPr algn="ctr">
                <a:lnSpc>
                  <a:spcPts val="2700"/>
                </a:lnSpc>
              </a:pPr>
              <a:endParaRPr lang="en-US" sz="1800" spc="18">
                <a:solidFill>
                  <a:srgbClr val="FFFFFF"/>
                </a:solidFill>
                <a:latin typeface="Poppins Light"/>
              </a:endParaRP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l="83132" t="34123" r="6071" b="36678"/>
          <a:stretch>
            <a:fillRect/>
          </a:stretch>
        </p:blipFill>
        <p:spPr>
          <a:xfrm>
            <a:off x="2732831" y="6440999"/>
            <a:ext cx="620661" cy="14268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l="83132" t="34123" r="6071" b="36678"/>
          <a:stretch>
            <a:fillRect/>
          </a:stretch>
        </p:blipFill>
        <p:spPr>
          <a:xfrm>
            <a:off x="2732831" y="731520"/>
            <a:ext cx="620661" cy="1426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7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1520" y="1214546"/>
            <a:ext cx="4173697" cy="4886107"/>
            <a:chOff x="0" y="0"/>
            <a:chExt cx="5564929" cy="651480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5564927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 spc="-44">
                  <a:solidFill>
                    <a:srgbClr val="FFFFFF"/>
                  </a:solidFill>
                  <a:latin typeface="Poppins Bold Bold Italics"/>
                </a:rPr>
                <a:t>Problem Statement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293878"/>
              <a:ext cx="5564929" cy="3220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300" spc="229">
                  <a:solidFill>
                    <a:srgbClr val="FFFFFF"/>
                  </a:solidFill>
                  <a:latin typeface="Poppins Light Bold"/>
                </a:rPr>
                <a:t>"CAN SPOTIFY HELP ME FEEL A CERTAIN WAY?"</a:t>
              </a:r>
            </a:p>
            <a:p>
              <a:pPr>
                <a:lnSpc>
                  <a:spcPts val="3219"/>
                </a:lnSpc>
              </a:pPr>
              <a:endParaRPr lang="en-US" sz="2300" spc="229">
                <a:solidFill>
                  <a:srgbClr val="FFFFFF"/>
                </a:solidFill>
                <a:latin typeface="Poppins Light Bold"/>
              </a:endParaRPr>
            </a:p>
            <a:p>
              <a:pPr>
                <a:lnSpc>
                  <a:spcPts val="3219"/>
                </a:lnSpc>
              </a:pPr>
              <a:r>
                <a:rPr lang="en-US" sz="2300" spc="229">
                  <a:solidFill>
                    <a:srgbClr val="FFFFFF"/>
                  </a:solidFill>
                  <a:latin typeface="Poppins Light Bold"/>
                </a:rPr>
                <a:t>"CAN THERE BE A WAY TO IMPROVE MY SPOTIFY RECOMMENDATIONS?"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83132" t="34123" r="6071" b="36678"/>
            <a:stretch>
              <a:fillRect/>
            </a:stretch>
          </p:blipFill>
          <p:spPr>
            <a:xfrm>
              <a:off x="0" y="2490847"/>
              <a:ext cx="820450" cy="188609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 rot="5400000">
            <a:off x="5439101" y="2895600"/>
            <a:ext cx="7620141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spc="-100">
                <a:solidFill>
                  <a:srgbClr val="00E091">
                    <a:alpha val="49804"/>
                  </a:srgbClr>
                </a:solidFill>
                <a:latin typeface="Poppins Bold Bold Italics"/>
              </a:rPr>
              <a:t>STREAMING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4232110" y="2895600"/>
            <a:ext cx="7620141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spc="-100">
                <a:solidFill>
                  <a:srgbClr val="00E091">
                    <a:alpha val="19608"/>
                  </a:srgbClr>
                </a:solidFill>
                <a:latin typeface="Poppins Bold Bold Italics"/>
              </a:rPr>
              <a:t>STREAMING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3025119" y="2895600"/>
            <a:ext cx="7620141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spc="-100">
                <a:solidFill>
                  <a:srgbClr val="00E091">
                    <a:alpha val="4706"/>
                  </a:srgbClr>
                </a:solidFill>
                <a:latin typeface="Poppins Bold Bold Italics"/>
              </a:rPr>
              <a:t>STREAMING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36249" y="295076"/>
            <a:ext cx="2112737" cy="48255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7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58799"/>
            <a:ext cx="3828111" cy="7432798"/>
          </a:xfrm>
          <a:prstGeom prst="rect">
            <a:avLst/>
          </a:prstGeom>
          <a:solidFill>
            <a:srgbClr val="00E091"/>
          </a:solidFill>
        </p:spPr>
      </p:sp>
      <p:sp>
        <p:nvSpPr>
          <p:cNvPr id="3" name="TextBox 3"/>
          <p:cNvSpPr txBox="1"/>
          <p:nvPr/>
        </p:nvSpPr>
        <p:spPr>
          <a:xfrm>
            <a:off x="731520" y="731520"/>
            <a:ext cx="2545610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spc="140">
                <a:solidFill>
                  <a:srgbClr val="182722"/>
                </a:solidFill>
                <a:latin typeface="Poppins Bold Italics"/>
              </a:rPr>
              <a:t>HOW MUCH CONSUMERS ARE WILLING TO SPEND FOR SPOTIFY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32864" y="5781675"/>
            <a:ext cx="4589216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300" spc="229">
                <a:solidFill>
                  <a:srgbClr val="FFFFFF"/>
                </a:solidFill>
                <a:latin typeface="Poppins Light Bold"/>
              </a:rPr>
              <a:t>TYPICAL AMOUNT SPENT FOR STREAMING SERVICES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581286" y="549428"/>
            <a:ext cx="6292372" cy="6487700"/>
            <a:chOff x="0" y="0"/>
            <a:chExt cx="8389829" cy="8650267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8389829" cy="1626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spc="-80">
                  <a:solidFill>
                    <a:srgbClr val="00E091"/>
                  </a:solidFill>
                  <a:latin typeface="Poppins Bold Bold Italics"/>
                </a:rPr>
                <a:t>$99/year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508670"/>
              <a:ext cx="8389829" cy="1133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5600" spc="-56">
                  <a:solidFill>
                    <a:srgbClr val="00E091">
                      <a:alpha val="69804"/>
                    </a:srgbClr>
                  </a:solidFill>
                  <a:latin typeface="Poppins Bold Bold Italics"/>
                </a:rPr>
                <a:t>$9.99/monthly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534189"/>
              <a:ext cx="8389829" cy="2025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00"/>
                </a:lnSpc>
              </a:pPr>
              <a:r>
                <a:rPr lang="en-US" sz="5000" spc="-50">
                  <a:solidFill>
                    <a:srgbClr val="00E091">
                      <a:alpha val="40000"/>
                    </a:srgbClr>
                  </a:solidFill>
                  <a:latin typeface="Poppins Bold Bold Italics"/>
                </a:rPr>
                <a:t>$4.99/monthly student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559708"/>
              <a:ext cx="8389829" cy="2090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45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l="83132" t="34123" r="6071" b="36678"/>
          <a:stretch>
            <a:fillRect/>
          </a:stretch>
        </p:blipFill>
        <p:spPr>
          <a:xfrm>
            <a:off x="731520" y="6438853"/>
            <a:ext cx="629998" cy="1448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8675" y="0"/>
            <a:ext cx="10090950" cy="1000947"/>
            <a:chOff x="0" y="0"/>
            <a:chExt cx="13454600" cy="1334596"/>
          </a:xfrm>
        </p:grpSpPr>
        <p:sp>
          <p:nvSpPr>
            <p:cNvPr id="3" name="AutoShape 3"/>
            <p:cNvSpPr/>
            <p:nvPr/>
          </p:nvSpPr>
          <p:spPr>
            <a:xfrm>
              <a:off x="57221" y="0"/>
              <a:ext cx="13340159" cy="1334596"/>
            </a:xfrm>
            <a:prstGeom prst="rect">
              <a:avLst/>
            </a:prstGeom>
            <a:solidFill>
              <a:srgbClr val="18272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406400"/>
              <a:ext cx="13454600" cy="568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 spc="140">
                  <a:solidFill>
                    <a:srgbClr val="00E091">
                      <a:alpha val="49804"/>
                    </a:srgbClr>
                  </a:solidFill>
                  <a:latin typeface="Poppins Bold Italics"/>
                </a:rPr>
                <a:t>SPOTIFY STREAMING DATA USER PROFILE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06703" y="4282132"/>
            <a:ext cx="4515377" cy="2301548"/>
            <a:chOff x="0" y="0"/>
            <a:chExt cx="6020503" cy="3068731"/>
          </a:xfrm>
        </p:grpSpPr>
        <p:sp>
          <p:nvSpPr>
            <p:cNvPr id="6" name="TextBox 6"/>
            <p:cNvSpPr txBox="1"/>
            <p:nvPr/>
          </p:nvSpPr>
          <p:spPr>
            <a:xfrm>
              <a:off x="2" y="-47625"/>
              <a:ext cx="6020499" cy="511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300" spc="229">
                  <a:solidFill>
                    <a:srgbClr val="182722"/>
                  </a:solidFill>
                  <a:latin typeface="Poppins Light Bold"/>
                </a:rPr>
                <a:t>1-YEAR WORTH OF DATA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" y="636503"/>
              <a:ext cx="6020499" cy="409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18">
                  <a:solidFill>
                    <a:srgbClr val="182722"/>
                  </a:solidFill>
                  <a:latin typeface="Poppins Light"/>
                </a:rPr>
                <a:t>over 30,000 streams tracked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20791"/>
              <a:ext cx="6020499" cy="511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300" spc="229">
                  <a:solidFill>
                    <a:srgbClr val="182722"/>
                  </a:solidFill>
                  <a:latin typeface="Poppins Light Bold"/>
                </a:rPr>
                <a:t>EMOTIONAL PROFILE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" y="2204919"/>
              <a:ext cx="6020499" cy="863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18">
                  <a:solidFill>
                    <a:srgbClr val="182722"/>
                  </a:solidFill>
                  <a:latin typeface="Poppins Light"/>
                </a:rPr>
                <a:t>Works in tech, Anxiety, Imposter Syndrome, dates online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06703" y="1823173"/>
            <a:ext cx="4515373" cy="2520515"/>
            <a:chOff x="0" y="0"/>
            <a:chExt cx="6020497" cy="336068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6020497" cy="2743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 spc="-44">
                  <a:solidFill>
                    <a:srgbClr val="182722"/>
                  </a:solidFill>
                  <a:latin typeface="Poppins Bold Bold Italics"/>
                </a:rPr>
                <a:t>John</a:t>
              </a:r>
            </a:p>
            <a:p>
              <a:pPr>
                <a:lnSpc>
                  <a:spcPts val="5400"/>
                </a:lnSpc>
              </a:pPr>
              <a:endParaRPr lang="en-US" sz="4500" spc="-44">
                <a:solidFill>
                  <a:srgbClr val="182722"/>
                </a:solidFill>
                <a:latin typeface="Poppins Bold Bold Italics"/>
              </a:endParaRPr>
            </a:p>
            <a:p>
              <a:pPr>
                <a:lnSpc>
                  <a:spcPts val="5400"/>
                </a:lnSpc>
              </a:pPr>
              <a:r>
                <a:rPr lang="en-US" sz="4500" spc="-44">
                  <a:solidFill>
                    <a:srgbClr val="182722"/>
                  </a:solidFill>
                  <a:latin typeface="Poppins Bold Bold Italics"/>
                </a:rPr>
                <a:t>Janeessan</a:t>
              </a: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l="83132" t="34123" r="6071" b="36678"/>
            <a:stretch>
              <a:fillRect/>
            </a:stretch>
          </p:blipFill>
          <p:spPr>
            <a:xfrm>
              <a:off x="32876" y="3167585"/>
              <a:ext cx="839997" cy="193103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103597" y="3927027"/>
            <a:ext cx="3130681" cy="428327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2851" y="2463987"/>
            <a:ext cx="3513852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7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03965" y="0"/>
            <a:ext cx="3828111" cy="7432798"/>
          </a:xfrm>
          <a:prstGeom prst="rect">
            <a:avLst/>
          </a:prstGeom>
          <a:solidFill>
            <a:srgbClr val="00E091"/>
          </a:solidFill>
        </p:spPr>
      </p:sp>
      <p:sp>
        <p:nvSpPr>
          <p:cNvPr id="3" name="TextBox 3"/>
          <p:cNvSpPr txBox="1"/>
          <p:nvPr/>
        </p:nvSpPr>
        <p:spPr>
          <a:xfrm>
            <a:off x="731520" y="731520"/>
            <a:ext cx="2545610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spc="140">
                <a:solidFill>
                  <a:srgbClr val="182722"/>
                </a:solidFill>
                <a:latin typeface="Poppins Bold Italics"/>
              </a:rPr>
              <a:t>HOW MUCH DOES IT COST ME TO SEE A THERAPIST?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32864" y="5880735"/>
            <a:ext cx="4589216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179">
                <a:solidFill>
                  <a:srgbClr val="FFFFFF"/>
                </a:solidFill>
                <a:latin typeface="Poppins Light Bold"/>
              </a:rPr>
              <a:t>ACCORDING TO GOOGLE DATA, AVERAGE COST OF THERAPIST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117191" y="472549"/>
            <a:ext cx="5252501" cy="5415550"/>
            <a:chOff x="0" y="0"/>
            <a:chExt cx="7003335" cy="7220733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7003335" cy="1349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13"/>
                </a:lnSpc>
              </a:pPr>
              <a:r>
                <a:rPr lang="en-US" sz="6677" spc="-66">
                  <a:solidFill>
                    <a:srgbClr val="00E091"/>
                  </a:solidFill>
                  <a:latin typeface="Poppins Bold Bold Italics"/>
                </a:rPr>
                <a:t>HIGH END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94090"/>
              <a:ext cx="7003335" cy="946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9"/>
                </a:lnSpc>
              </a:pPr>
              <a:r>
                <a:rPr lang="en-US" sz="4674" spc="-46">
                  <a:solidFill>
                    <a:srgbClr val="00E091">
                      <a:alpha val="69804"/>
                    </a:srgbClr>
                  </a:solidFill>
                  <a:latin typeface="Poppins Bold Bold Italics"/>
                </a:rPr>
                <a:t>$250 per session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775349"/>
              <a:ext cx="7003335" cy="1700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8"/>
                </a:lnSpc>
              </a:pPr>
              <a:r>
                <a:rPr lang="en-US" sz="4173" spc="-41">
                  <a:solidFill>
                    <a:srgbClr val="00E091">
                      <a:alpha val="40000"/>
                    </a:srgbClr>
                  </a:solidFill>
                  <a:latin typeface="Poppins Bold Bold Italics"/>
                </a:rPr>
                <a:t>LOW END </a:t>
              </a:r>
            </a:p>
            <a:p>
              <a:pPr algn="ctr">
                <a:lnSpc>
                  <a:spcPts val="5008"/>
                </a:lnSpc>
              </a:pPr>
              <a:r>
                <a:rPr lang="en-US" sz="4173" spc="-41">
                  <a:solidFill>
                    <a:srgbClr val="00E091">
                      <a:alpha val="40000"/>
                    </a:srgbClr>
                  </a:solidFill>
                  <a:latin typeface="Poppins Bold Bold Italics"/>
                </a:rPr>
                <a:t>$25-50 copay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475658"/>
              <a:ext cx="7003335" cy="1745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305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l="83132" t="34123" r="6071" b="36678"/>
          <a:stretch>
            <a:fillRect/>
          </a:stretch>
        </p:blipFill>
        <p:spPr>
          <a:xfrm>
            <a:off x="731520" y="6438853"/>
            <a:ext cx="629998" cy="1448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7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51113" y="1811880"/>
            <a:ext cx="10055826" cy="5129438"/>
          </a:xfrm>
          <a:prstGeom prst="rect">
            <a:avLst/>
          </a:prstGeom>
          <a:solidFill>
            <a:srgbClr val="00E091">
              <a:alpha val="9803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-151113" y="1680229"/>
            <a:ext cx="10055826" cy="5129438"/>
          </a:xfrm>
          <a:prstGeom prst="rect">
            <a:avLst/>
          </a:prstGeom>
          <a:solidFill>
            <a:srgbClr val="00E091">
              <a:alpha val="40000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-151113" y="1558719"/>
            <a:ext cx="10055826" cy="5129438"/>
          </a:xfrm>
          <a:prstGeom prst="rect">
            <a:avLst/>
          </a:prstGeom>
          <a:solidFill>
            <a:srgbClr val="00E091">
              <a:alpha val="69803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-151113" y="0"/>
            <a:ext cx="10055826" cy="6572468"/>
          </a:xfrm>
          <a:prstGeom prst="rect">
            <a:avLst/>
          </a:prstGeom>
          <a:solidFill>
            <a:srgbClr val="00E091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83132" t="34123" r="6071" b="36678"/>
          <a:stretch>
            <a:fillRect/>
          </a:stretch>
        </p:blipFill>
        <p:spPr>
          <a:xfrm>
            <a:off x="8364294" y="731520"/>
            <a:ext cx="657786" cy="15121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583361" y="3286234"/>
            <a:ext cx="8290560" cy="244379"/>
            <a:chOff x="0" y="0"/>
            <a:chExt cx="11054080" cy="325839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25839" cy="325839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82722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7670331" y="0"/>
              <a:ext cx="325839" cy="325839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82722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3835166" y="0"/>
              <a:ext cx="325839" cy="325839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82722"/>
              </a:solidFill>
            </p:spPr>
          </p:sp>
        </p:grpSp>
        <p:sp>
          <p:nvSpPr>
            <p:cNvPr id="14" name="AutoShape 14"/>
            <p:cNvSpPr/>
            <p:nvPr/>
          </p:nvSpPr>
          <p:spPr>
            <a:xfrm>
              <a:off x="0" y="122919"/>
              <a:ext cx="11054080" cy="80001"/>
            </a:xfrm>
            <a:prstGeom prst="rect">
              <a:avLst/>
            </a:prstGeom>
            <a:solidFill>
              <a:srgbClr val="182722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alphaModFix amt="52000"/>
          </a:blip>
          <a:srcRect l="58" r="58"/>
          <a:stretch>
            <a:fillRect/>
          </a:stretch>
        </p:blipFill>
        <p:spPr>
          <a:xfrm>
            <a:off x="-29448" y="2954592"/>
            <a:ext cx="1972636" cy="226298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47000"/>
          </a:blip>
          <a:srcRect/>
          <a:stretch>
            <a:fillRect/>
          </a:stretch>
        </p:blipFill>
        <p:spPr>
          <a:xfrm>
            <a:off x="3293057" y="3012206"/>
            <a:ext cx="2146008" cy="289447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alphaModFix amt="43999"/>
          </a:blip>
          <a:srcRect/>
          <a:stretch>
            <a:fillRect/>
          </a:stretch>
        </p:blipFill>
        <p:spPr>
          <a:xfrm>
            <a:off x="731520" y="1558719"/>
            <a:ext cx="2913061" cy="291306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938010" y="765810"/>
            <a:ext cx="2926080" cy="292608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325265" y="2091892"/>
            <a:ext cx="2675808" cy="835524"/>
            <a:chOff x="0" y="0"/>
            <a:chExt cx="3567744" cy="111403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3567744" cy="527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95"/>
                </a:lnSpc>
              </a:pPr>
              <a:r>
                <a:rPr lang="en-US" sz="2425" spc="242">
                  <a:solidFill>
                    <a:srgbClr val="182722"/>
                  </a:solidFill>
                  <a:latin typeface="Poppins Light Bold"/>
                </a:rPr>
                <a:t>API REQUEST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14083"/>
              <a:ext cx="3567744" cy="39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30"/>
                </a:lnSpc>
              </a:pPr>
              <a:r>
                <a:rPr lang="en-US" sz="1687" spc="16">
                  <a:solidFill>
                    <a:srgbClr val="182722"/>
                  </a:solidFill>
                  <a:latin typeface="Poppins Light"/>
                </a:rPr>
                <a:t>.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31520" y="731520"/>
            <a:ext cx="6724227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spc="-44">
                <a:solidFill>
                  <a:srgbClr val="182722"/>
                </a:solidFill>
                <a:latin typeface="Poppins Bold Bold Italics"/>
              </a:rPr>
              <a:t>Project Pipeline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043781" y="4471780"/>
            <a:ext cx="3369721" cy="1591819"/>
            <a:chOff x="0" y="0"/>
            <a:chExt cx="4492962" cy="2122426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47625"/>
              <a:ext cx="4492962" cy="1383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75"/>
                </a:lnSpc>
              </a:pPr>
              <a:r>
                <a:rPr lang="en-US" sz="3053" spc="305">
                  <a:solidFill>
                    <a:srgbClr val="182722"/>
                  </a:solidFill>
                  <a:latin typeface="Poppins Light Bold"/>
                </a:rPr>
                <a:t>DATA SECURITY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633579"/>
              <a:ext cx="4492962" cy="488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86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133035" y="2517020"/>
            <a:ext cx="3191212" cy="996459"/>
            <a:chOff x="0" y="0"/>
            <a:chExt cx="4254949" cy="1328612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47625"/>
              <a:ext cx="4254949" cy="6310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49"/>
                </a:lnSpc>
              </a:pPr>
              <a:r>
                <a:rPr lang="en-US" sz="2892" spc="289">
                  <a:solidFill>
                    <a:srgbClr val="182722"/>
                  </a:solidFill>
                  <a:latin typeface="Poppins Light Bold"/>
                </a:rPr>
                <a:t>DATA MINING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862635"/>
              <a:ext cx="4254949" cy="465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17"/>
                </a:lnSpc>
              </a:pPr>
              <a:r>
                <a:rPr lang="en-US" sz="2011" spc="20">
                  <a:solidFill>
                    <a:srgbClr val="182722"/>
                  </a:solidFill>
                  <a:latin typeface="Poppins Light"/>
                </a:rPr>
                <a:t>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254829" y="2457604"/>
            <a:ext cx="3045049" cy="950820"/>
            <a:chOff x="0" y="0"/>
            <a:chExt cx="4060065" cy="126775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50"/>
              <a:ext cx="4060065" cy="613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63"/>
                </a:lnSpc>
              </a:pPr>
              <a:r>
                <a:rPr lang="en-US" sz="2759" spc="275">
                  <a:solidFill>
                    <a:srgbClr val="182722"/>
                  </a:solidFill>
                  <a:latin typeface="Poppins Light Bold"/>
                </a:rPr>
                <a:t>ANALYSIS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830032"/>
              <a:ext cx="4060065" cy="437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484268" y="3727221"/>
            <a:ext cx="2537812" cy="1198834"/>
            <a:chOff x="0" y="0"/>
            <a:chExt cx="3383749" cy="1598446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47625"/>
              <a:ext cx="3383749" cy="1053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spc="230">
                  <a:solidFill>
                    <a:srgbClr val="182722"/>
                  </a:solidFill>
                  <a:latin typeface="Poppins Light Bold"/>
                </a:rPr>
                <a:t>MACHINE LEARNING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216176"/>
              <a:ext cx="3383749" cy="38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33085"/>
            <a:ext cx="3429435" cy="7381369"/>
          </a:xfrm>
          <a:prstGeom prst="rect">
            <a:avLst/>
          </a:prstGeom>
          <a:solidFill>
            <a:srgbClr val="182722"/>
          </a:solidFill>
        </p:spPr>
      </p:sp>
      <p:grpSp>
        <p:nvGrpSpPr>
          <p:cNvPr id="3" name="Group 3"/>
          <p:cNvGrpSpPr/>
          <p:nvPr/>
        </p:nvGrpSpPr>
        <p:grpSpPr>
          <a:xfrm>
            <a:off x="-220575" y="494170"/>
            <a:ext cx="2743200" cy="6326859"/>
            <a:chOff x="0" y="0"/>
            <a:chExt cx="3657600" cy="8435813"/>
          </a:xfrm>
        </p:grpSpPr>
        <p:sp>
          <p:nvSpPr>
            <p:cNvPr id="4" name="TextBox 4"/>
            <p:cNvSpPr txBox="1"/>
            <p:nvPr/>
          </p:nvSpPr>
          <p:spPr>
            <a:xfrm rot="-5400000">
              <a:off x="-3760706" y="3760706"/>
              <a:ext cx="8435813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-44">
                  <a:solidFill>
                    <a:srgbClr val="00E091"/>
                  </a:solidFill>
                  <a:latin typeface="Poppins Bold Bold Italics"/>
                </a:rPr>
                <a:t>Factors to Consider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 rot="-5400000">
              <a:off x="-2846306" y="3760706"/>
              <a:ext cx="8435813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-44">
                  <a:solidFill>
                    <a:srgbClr val="00E091">
                      <a:alpha val="69804"/>
                    </a:srgbClr>
                  </a:solidFill>
                  <a:latin typeface="Poppins Bold Bold Italics"/>
                </a:rPr>
                <a:t>Factors to Consider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 rot="-5400000">
              <a:off x="-1931906" y="3760706"/>
              <a:ext cx="8435813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-44">
                  <a:solidFill>
                    <a:srgbClr val="00E091">
                      <a:alpha val="40000"/>
                    </a:srgbClr>
                  </a:solidFill>
                  <a:latin typeface="Poppins Bold Bold Italics"/>
                </a:rPr>
                <a:t>Factors to Consider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 rot="-5400000">
              <a:off x="-1017506" y="3760706"/>
              <a:ext cx="8435813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-44">
                  <a:solidFill>
                    <a:srgbClr val="00E091">
                      <a:alpha val="9804"/>
                    </a:srgbClr>
                  </a:solidFill>
                  <a:latin typeface="Poppins Bold Bold Italics"/>
                </a:rPr>
                <a:t>Factors to Consider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82638" y="218196"/>
            <a:ext cx="4439021" cy="6878807"/>
            <a:chOff x="0" y="0"/>
            <a:chExt cx="5918695" cy="9171743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5918695" cy="1053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300" spc="229">
                  <a:solidFill>
                    <a:srgbClr val="182722"/>
                  </a:solidFill>
                  <a:latin typeface="Poppins Light Bold"/>
                </a:rPr>
                <a:t>DEMOGRAPHICS &amp; SEGMENTATION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25437"/>
              <a:ext cx="5918695" cy="1771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18">
                  <a:solidFill>
                    <a:srgbClr val="182722"/>
                  </a:solidFill>
                  <a:latin typeface="Poppins Light"/>
                </a:rPr>
                <a:t>Content-Based Recommendations</a:t>
              </a:r>
            </a:p>
            <a:p>
              <a:pPr>
                <a:lnSpc>
                  <a:spcPts val="2700"/>
                </a:lnSpc>
              </a:pPr>
              <a:r>
                <a:rPr lang="en-US" sz="1800" spc="18">
                  <a:solidFill>
                    <a:srgbClr val="182722"/>
                  </a:solidFill>
                  <a:latin typeface="Poppins Light"/>
                </a:rPr>
                <a:t>vs.</a:t>
              </a:r>
            </a:p>
            <a:p>
              <a:pPr>
                <a:lnSpc>
                  <a:spcPts val="2700"/>
                </a:lnSpc>
              </a:pPr>
              <a:r>
                <a:rPr lang="en-US" sz="1800" spc="18">
                  <a:solidFill>
                    <a:srgbClr val="182722"/>
                  </a:solidFill>
                  <a:latin typeface="Poppins Light"/>
                </a:rPr>
                <a:t>User-Based Recommendations</a:t>
              </a:r>
            </a:p>
            <a:p>
              <a:pPr>
                <a:lnSpc>
                  <a:spcPts val="2700"/>
                </a:lnSpc>
              </a:pPr>
              <a:r>
                <a:rPr lang="en-US" sz="1800" spc="18">
                  <a:solidFill>
                    <a:srgbClr val="182722"/>
                  </a:solidFill>
                  <a:latin typeface="Poppins Light"/>
                </a:rPr>
                <a:t>Large scale analysis = technical debt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991462"/>
              <a:ext cx="5918695" cy="511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300" spc="229">
                  <a:solidFill>
                    <a:srgbClr val="182722"/>
                  </a:solidFill>
                  <a:latin typeface="Poppins Light Bold"/>
                </a:rPr>
                <a:t>MARKET NEED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722657"/>
              <a:ext cx="5918695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18">
                  <a:solidFill>
                    <a:srgbClr val="182722"/>
                  </a:solidFill>
                  <a:latin typeface="Poppins Light"/>
                </a:rPr>
                <a:t>Comfort level with introspection</a:t>
              </a:r>
            </a:p>
            <a:p>
              <a:pPr>
                <a:lnSpc>
                  <a:spcPts val="2700"/>
                </a:lnSpc>
              </a:pPr>
              <a:endParaRPr lang="en-US" sz="1800" spc="18">
                <a:solidFill>
                  <a:srgbClr val="182722"/>
                </a:solidFill>
                <a:latin typeface="Poppins Light"/>
              </a:endParaRPr>
            </a:p>
            <a:p>
              <a:pPr>
                <a:lnSpc>
                  <a:spcPts val="2700"/>
                </a:lnSpc>
              </a:pPr>
              <a:r>
                <a:rPr lang="en-US" sz="1800" spc="18">
                  <a:solidFill>
                    <a:srgbClr val="182722"/>
                  </a:solidFill>
                  <a:latin typeface="Poppins Light"/>
                </a:rPr>
                <a:t>Competitors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034869"/>
              <a:ext cx="5918695" cy="1053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300" spc="229">
                  <a:solidFill>
                    <a:srgbClr val="182722"/>
                  </a:solidFill>
                  <a:latin typeface="Poppins Light Bold"/>
                </a:rPr>
                <a:t>PRIVACY, SECURITY, PROVENANCE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307931"/>
              <a:ext cx="5918695" cy="863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18">
                  <a:solidFill>
                    <a:srgbClr val="182722"/>
                  </a:solidFill>
                  <a:latin typeface="Poppins Light"/>
                </a:rPr>
                <a:t>Presentations are communication tools that can be demonstrations.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E0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83671"/>
            <a:ext cx="5127131" cy="7482542"/>
          </a:xfrm>
          <a:prstGeom prst="rect">
            <a:avLst/>
          </a:prstGeom>
          <a:solidFill>
            <a:srgbClr val="182722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8067" r="43554"/>
          <a:stretch>
            <a:fillRect/>
          </a:stretch>
        </p:blipFill>
        <p:spPr>
          <a:xfrm>
            <a:off x="3846664" y="-93437"/>
            <a:ext cx="2081124" cy="750207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605965" y="4713169"/>
            <a:ext cx="2416115" cy="1870511"/>
            <a:chOff x="0" y="0"/>
            <a:chExt cx="3221487" cy="2494014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3221487" cy="1706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r>
                <a:rPr lang="en-US" sz="2800" spc="140">
                  <a:solidFill>
                    <a:srgbClr val="182722"/>
                  </a:solidFill>
                  <a:latin typeface="Poppins Bold Italics"/>
                </a:rPr>
                <a:t>ASSESSING THE USER LANDSCAPE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084016"/>
              <a:ext cx="3207965" cy="409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4470" y="649964"/>
            <a:ext cx="3450531" cy="3007636"/>
            <a:chOff x="0" y="0"/>
            <a:chExt cx="4600708" cy="4010181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4600708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 spc="-44" dirty="0">
                  <a:solidFill>
                    <a:srgbClr val="00E091"/>
                  </a:solidFill>
                  <a:latin typeface="Poppins Bold Bold Italics"/>
                </a:rPr>
                <a:t>Analysis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31927"/>
              <a:ext cx="4600708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 spc="-44">
                  <a:solidFill>
                    <a:srgbClr val="00E091">
                      <a:alpha val="69804"/>
                    </a:srgbClr>
                  </a:solidFill>
                  <a:latin typeface="Poppins Bold Bold Italics"/>
                </a:rPr>
                <a:t>Analysis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063854"/>
              <a:ext cx="4600708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 spc="-44" dirty="0">
                  <a:solidFill>
                    <a:srgbClr val="00E091">
                      <a:alpha val="40000"/>
                    </a:srgbClr>
                  </a:solidFill>
                  <a:latin typeface="Poppins Bold Bold Italics"/>
                </a:rPr>
                <a:t>Analysis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095781"/>
              <a:ext cx="4600708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 spc="-44">
                  <a:solidFill>
                    <a:srgbClr val="00E091">
                      <a:alpha val="9804"/>
                    </a:srgbClr>
                  </a:solidFill>
                  <a:latin typeface="Poppins Bold Bold Italics"/>
                </a:rPr>
                <a:t>Analysis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83132" t="34123" r="6071" b="36678"/>
          <a:stretch>
            <a:fillRect/>
          </a:stretch>
        </p:blipFill>
        <p:spPr>
          <a:xfrm>
            <a:off x="731520" y="6438853"/>
            <a:ext cx="629998" cy="14482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l="83132" t="34123" r="6071" b="36678"/>
          <a:stretch>
            <a:fillRect/>
          </a:stretch>
        </p:blipFill>
        <p:spPr>
          <a:xfrm>
            <a:off x="8392082" y="748075"/>
            <a:ext cx="629998" cy="1448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272</Words>
  <Application>Microsoft Office PowerPoint</Application>
  <PresentationFormat>Custom</PresentationFormat>
  <Paragraphs>89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Poppins Light Bold</vt:lpstr>
      <vt:lpstr>Arial</vt:lpstr>
      <vt:lpstr>Poppins Medium Bold</vt:lpstr>
      <vt:lpstr>League Spartan</vt:lpstr>
      <vt:lpstr>Poppins Light</vt:lpstr>
      <vt:lpstr>Calibri</vt:lpstr>
      <vt:lpstr>Poppins Bold Bold Italics</vt:lpstr>
      <vt:lpstr>Poppins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Text Repetition Pitch Deck Presentation</dc:title>
  <dc:creator>Jaz Viccarro</dc:creator>
  <cp:lastModifiedBy>Jaz Viccarro</cp:lastModifiedBy>
  <cp:revision>4</cp:revision>
  <dcterms:created xsi:type="dcterms:W3CDTF">2006-08-16T00:00:00Z</dcterms:created>
  <dcterms:modified xsi:type="dcterms:W3CDTF">2020-04-20T03:40:16Z</dcterms:modified>
  <dc:identifier>DAD5DqhTMDc</dc:identifier>
</cp:coreProperties>
</file>